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66" r:id="rId2"/>
    <p:sldId id="618" r:id="rId3"/>
    <p:sldId id="619" r:id="rId4"/>
    <p:sldId id="979" r:id="rId5"/>
    <p:sldId id="615" r:id="rId6"/>
    <p:sldId id="614" r:id="rId7"/>
    <p:sldId id="612" r:id="rId8"/>
    <p:sldId id="613" r:id="rId9"/>
    <p:sldId id="426" r:id="rId10"/>
    <p:sldId id="621" r:id="rId11"/>
    <p:sldId id="622" r:id="rId12"/>
    <p:sldId id="263" r:id="rId13"/>
    <p:sldId id="597" r:id="rId14"/>
    <p:sldId id="270" r:id="rId15"/>
    <p:sldId id="582" r:id="rId16"/>
    <p:sldId id="599" r:id="rId17"/>
    <p:sldId id="282" r:id="rId18"/>
    <p:sldId id="982" r:id="rId19"/>
    <p:sldId id="983" r:id="rId20"/>
    <p:sldId id="984" r:id="rId21"/>
    <p:sldId id="608" r:id="rId22"/>
    <p:sldId id="539" r:id="rId23"/>
    <p:sldId id="603" r:id="rId24"/>
    <p:sldId id="268" r:id="rId25"/>
    <p:sldId id="596" r:id="rId26"/>
    <p:sldId id="598" r:id="rId27"/>
    <p:sldId id="605" r:id="rId28"/>
    <p:sldId id="607" r:id="rId29"/>
    <p:sldId id="606" r:id="rId3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C42FA5-0573-478C-AE2B-D428E27EC252}">
          <p14:sldIdLst>
            <p14:sldId id="566"/>
          </p14:sldIdLst>
        </p14:section>
        <p14:section name="AI - In the hype" id="{36C0A75F-9FCF-494A-BD00-00A32524802B}">
          <p14:sldIdLst>
            <p14:sldId id="618"/>
            <p14:sldId id="619"/>
            <p14:sldId id="979"/>
          </p14:sldIdLst>
        </p14:section>
        <p14:section name="History" id="{FB27D9EC-37BD-4C3E-8E4A-4CD197C0AABE}">
          <p14:sldIdLst>
            <p14:sldId id="615"/>
            <p14:sldId id="614"/>
            <p14:sldId id="612"/>
            <p14:sldId id="613"/>
          </p14:sldIdLst>
        </p14:section>
        <p14:section name="Intelligence" id="{6B924F21-8EBF-49B3-8720-9CA238DDBB0D}">
          <p14:sldIdLst>
            <p14:sldId id="426"/>
            <p14:sldId id="621"/>
            <p14:sldId id="622"/>
            <p14:sldId id="263"/>
            <p14:sldId id="597"/>
            <p14:sldId id="270"/>
          </p14:sldIdLst>
        </p14:section>
        <p14:section name="AI NN" id="{96127499-8B75-448E-9A65-0898A356CBF4}">
          <p14:sldIdLst>
            <p14:sldId id="582"/>
            <p14:sldId id="599"/>
            <p14:sldId id="282"/>
            <p14:sldId id="982"/>
            <p14:sldId id="983"/>
            <p14:sldId id="984"/>
            <p14:sldId id="608"/>
          </p14:sldIdLst>
        </p14:section>
        <p14:section name="Data" id="{129E31EB-6A78-4BFB-BE5E-6F3155C557D1}">
          <p14:sldIdLst>
            <p14:sldId id="539"/>
            <p14:sldId id="603"/>
            <p14:sldId id="268"/>
          </p14:sldIdLst>
        </p14:section>
        <p14:section name="Python" id="{9B89D132-4487-460C-9FE3-10B640247C5B}">
          <p14:sldIdLst>
            <p14:sldId id="596"/>
            <p14:sldId id="598"/>
            <p14:sldId id="605"/>
            <p14:sldId id="607"/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4" autoAdjust="0"/>
    <p:restoredTop sz="93522" autoAdjust="0"/>
  </p:normalViewPr>
  <p:slideViewPr>
    <p:cSldViewPr snapToGrid="0">
      <p:cViewPr varScale="1">
        <p:scale>
          <a:sx n="106" d="100"/>
          <a:sy n="106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4DBC7-3A2A-4536-917A-1221950D2E55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A922-8050-4AD8-8ECB-D46C80B0FB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480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datorn bra på, vad är vi bra på.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21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9209A52-170B-4A76-84C1-6F685648D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D727DB-2844-4B30-A53C-79BD536C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892FD393-84A9-4E5A-927C-09392F6EE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88FFD1F-09AE-4B7F-A464-0E45D1ED3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28171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8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1527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46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653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02BC455B-8692-4391-B781-A324DD89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14D66A2-1218-492D-9C77-7239AD6D1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00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025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0057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21375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4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ser morgondagens arbetsmarknad ut</a:t>
            </a:r>
          </a:p>
          <a:p>
            <a:r>
              <a:rPr lang="sv-SE" dirty="0"/>
              <a:t>Skillnad Europa/USA och Japan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22EBD-BBAC-421C-8A09-D2D2324E6070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9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Replacing muscles</a:t>
            </a:r>
          </a:p>
          <a:p>
            <a:r>
              <a:rPr lang="sv-SE" dirty="0"/>
              <a:t>Improve productability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7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16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07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D3EE-6032-4347-9013-53F31F12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F23A2-F2A9-49E0-97F7-881436330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DF4A-CE0B-4D0D-8F6E-0FCEA09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02EB-6562-43D4-B6AC-53767EF1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5318-36A6-4302-8643-8E049E5F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049C-7E19-4518-9908-A3B80EF5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050EA-AF31-4339-ACBE-062FEB00F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5D47-0B46-4FC1-96D2-62E00803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2488-3013-4FBE-AEE1-45650C12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2514F-7FA6-4351-83E8-3F770A1E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083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733BE-18D4-45F2-B31B-82D26C6C9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EA82D-544B-43D8-B369-3B9F0D572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86086-2312-4673-BF56-ADC35E9E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91B7E-FA05-406E-B683-375E1B49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8FDA-53BE-4B48-9A14-EFF383CB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117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33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7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814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83B0-E46E-4FA3-9AE8-4D62EE1E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430F-F9A0-4CFC-AF6D-1FD2E207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2B3E4-66D5-417F-ABD4-69F58363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C45CC-5B4D-4307-A3EB-E0929B04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3EAB0-ACD0-4E26-A674-901326FC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9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6A9-74BC-49FD-992A-6E243E5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27B7-4160-4493-8B1D-B0BB8917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30B-FE16-48B7-82B0-65E87314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D733-5ADB-4D35-A4B1-7A4C7844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A43D-D4D1-463D-AC05-5CDD13E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BA16-7F9F-4ABE-B167-443E1C6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053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BC80-7ADC-4294-AFAF-AE48E4EC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501F-90BC-4DCF-B4BC-992303B3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2248F-92F1-4CD9-AFA8-F6C4E969F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CC1C-AB62-4102-A10D-00DCCB4A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2A3B6-DAD4-4BB9-840B-E0936B04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1957F-D5B3-473E-AA2B-9C8AEBC7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535BC-8DB9-43D0-8A77-C016284E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80BC4-6ADD-4A11-8724-68ACD877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34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FA-3195-4379-9224-67FDA94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9472F-D841-49D2-8C79-8029C960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B1F9D-1E21-4D75-923F-7FFBD9B6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D223-282E-4731-AFB9-AA009DC8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49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F7199-E339-4EB4-A245-DFA9A380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37EBF-87E7-4F97-8C71-D1E517D2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2DC1-02B2-4827-933C-C829ACA4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294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4F15-53A1-48B2-B271-BF30CA5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A47D-57E2-49EB-BA93-1A155D77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A852A-533D-44B1-BE08-94010E99E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AD185-31E1-4002-84DB-80F55CB7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81B2-160B-427B-841D-AD01AFA2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10E94-9B1D-41E7-B3B1-BB4C888C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007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611A-A9D6-4002-AE4A-D2B448AF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844FF-F8BF-4604-9B58-11F9690DC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82A44-C04D-41C5-8583-4765D12B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6155-8AE2-4EF9-BC60-C00BF1BC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8D26E-1649-42C0-874F-3FA128A3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5D4E2-C3D4-4E8F-ADDA-285F8E51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778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8AD7A-85A1-4869-8A1C-E3A7CC72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804E-7586-46B5-8DB8-0269A56D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C812-1E08-4163-AE55-EDC36727D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4D10-AF8F-4B7B-B087-BE7C6FA5D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F0AD-346A-46C6-8103-EF5F6167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42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Python and introduction to 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And a little bit of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90E01-5E9C-4532-A104-34BC4B8B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2" y="833452"/>
            <a:ext cx="673995" cy="8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21733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130295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s://upload.wikimedia.org/wikipedia/commons/7/77/Martian_face_viking_cropped.jpg">
            <a:extLst>
              <a:ext uri="{FF2B5EF4-FFF2-40B4-BE49-F238E27FC236}">
                <a16:creationId xmlns:a16="http://schemas.microsoft.com/office/drawing/2014/main" id="{3008C10F-FA19-4C58-BDA0-C81499CD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188" y="346167"/>
            <a:ext cx="181593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thumb/1/18/ECG_pacemaker_syndrome.svg/1024px-ECG_pacemaker_syndrome.svg.png">
            <a:extLst>
              <a:ext uri="{FF2B5EF4-FFF2-40B4-BE49-F238E27FC236}">
                <a16:creationId xmlns:a16="http://schemas.microsoft.com/office/drawing/2014/main" id="{4728A466-25FA-4F70-8E5E-28DB7F71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4294" b="-3"/>
          <a:stretch/>
        </p:blipFill>
        <p:spPr bwMode="auto">
          <a:xfrm>
            <a:off x="5092101" y="346167"/>
            <a:ext cx="183524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04245-9457-4B24-85C9-4B187B19C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57" t="-130174" r="-6579" b="-101534"/>
          <a:stretch/>
        </p:blipFill>
        <p:spPr>
          <a:xfrm>
            <a:off x="9263566" y="346168"/>
            <a:ext cx="1733963" cy="15453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6" name="Picture 2" descr="https://upload.wikimedia.org/wikipedia/commons/thumb/3/3b/SteacieLibrary.jpg/1024px-SteacieLibrary.jpg">
            <a:extLst>
              <a:ext uri="{FF2B5EF4-FFF2-40B4-BE49-F238E27FC236}">
                <a16:creationId xmlns:a16="http://schemas.microsoft.com/office/drawing/2014/main" id="{E8CB5455-9674-4D2E-AB40-4E6D6522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018" b="3"/>
          <a:stretch/>
        </p:blipFill>
        <p:spPr bwMode="auto">
          <a:xfrm>
            <a:off x="1091405" y="2639045"/>
            <a:ext cx="188150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upload.wikimedia.org/wikipedia/commons/thumb/5/57/Treble_a.svg/250px-Treble_a.svg.png">
            <a:extLst>
              <a:ext uri="{FF2B5EF4-FFF2-40B4-BE49-F238E27FC236}">
                <a16:creationId xmlns:a16="http://schemas.microsoft.com/office/drawing/2014/main" id="{ACD5EF61-B4AD-45C9-BD04-DA1C07F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4" y="4940061"/>
            <a:ext cx="2569259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82152" y="2916520"/>
            <a:ext cx="3693538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Processing information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File:Mayors of Chatham Borough, New Jersey from 1897 to 1975.png">
            <a:extLst>
              <a:ext uri="{FF2B5EF4-FFF2-40B4-BE49-F238E27FC236}">
                <a16:creationId xmlns:a16="http://schemas.microsoft.com/office/drawing/2014/main" id="{0807DF6C-8B69-4CE2-A7BA-D1DC5B6CF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r="2" b="12746"/>
          <a:stretch/>
        </p:blipFill>
        <p:spPr bwMode="auto">
          <a:xfrm>
            <a:off x="4449829" y="3417570"/>
            <a:ext cx="3179408" cy="23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32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E2E1AE6-D787-44CA-8FFC-B7B5F6D9A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For what kinds of task is pattern recognition important?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702AC6D-0AB7-4836-8C8A-D36045BC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 vision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Electronic “noses”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ECG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Biometrics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Face recognition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Fingerprint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Handwriting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OCR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2093998-AD2F-4773-8DF0-966623F70303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Speech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Security systems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Forensics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Fault detection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Seismic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Friend/foe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Signal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Magic of new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DA5C-7B8B-4D20-86C1-DCBA669CE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Humans tend to think that new methods used for problem solving are magic and therefor they must be intelligent.</a:t>
            </a:r>
          </a:p>
          <a:p>
            <a:endParaRPr lang="sv-SE" dirty="0"/>
          </a:p>
          <a:p>
            <a:r>
              <a:rPr lang="sv-SE" dirty="0"/>
              <a:t>Found a problem? Do not walk straight to NN and ML. Ask youself might someone before have had this generalized problem, who did, how did they solve it.</a:t>
            </a:r>
          </a:p>
        </p:txBody>
      </p:sp>
    </p:spTree>
    <p:extLst>
      <p:ext uri="{BB962C8B-B14F-4D97-AF65-F5344CB8AC3E}">
        <p14:creationId xmlns:p14="http://schemas.microsoft.com/office/powerpoint/2010/main" val="297570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8CDFCA38-3963-45DB-A453-7F47C4AD5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From features to information…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1E6BD05-43D4-4704-AEAF-FE7019611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981575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Finally we have to classify or recognise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This is the pattern recognition task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go about this?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Build an algorithm by hand?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Using formal syntax, e.g. grammars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Use a statistical method?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i.e. formulate a hypothesis and fit a model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Neither of these methods fits how the brain works….they are essentially </a:t>
            </a:r>
            <a:r>
              <a:rPr lang="en-GB" altLang="sv-SE" i="1" dirty="0"/>
              <a:t>computational </a:t>
            </a:r>
            <a:r>
              <a:rPr lang="en-GB" altLang="sv-SE" dirty="0"/>
              <a:t>methods which require some </a:t>
            </a:r>
            <a:r>
              <a:rPr lang="en-GB" altLang="sv-SE" i="1" dirty="0"/>
              <a:t>a priori</a:t>
            </a:r>
            <a:r>
              <a:rPr lang="en-GB" altLang="sv-SE" dirty="0"/>
              <a:t> information</a:t>
            </a:r>
          </a:p>
          <a:p>
            <a:pPr>
              <a:spcBef>
                <a:spcPts val="7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262959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Neural nets</a:t>
            </a:r>
          </a:p>
          <a:p>
            <a:r>
              <a:rPr lang="en-US" sz="1600" dirty="0"/>
              <a:t>Model of the brain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67319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Background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Why we don’t simply simulate humain’s brain ?</a:t>
            </a:r>
          </a:p>
          <a:p>
            <a:pPr lvl="1"/>
            <a:r>
              <a:rPr lang="sv-SE" altLang="sv-SE" dirty="0"/>
              <a:t>Car crash simulations</a:t>
            </a:r>
          </a:p>
          <a:p>
            <a:pPr lvl="1"/>
            <a:r>
              <a:rPr lang="sv-SE" altLang="sv-SE" dirty="0"/>
              <a:t>Aerodynamics of windmills</a:t>
            </a:r>
          </a:p>
          <a:p>
            <a:pPr lvl="1"/>
            <a:r>
              <a:rPr lang="sv-SE" altLang="sv-SE" dirty="0"/>
              <a:t>No governing equations</a:t>
            </a:r>
          </a:p>
          <a:p>
            <a:pPr lvl="1"/>
            <a:r>
              <a:rPr lang="sv-SE" altLang="sv-SE" dirty="0"/>
              <a:t>Does not really know how it works, but got a model.</a:t>
            </a:r>
          </a:p>
        </p:txBody>
      </p:sp>
    </p:spTree>
    <p:extLst>
      <p:ext uri="{BB962C8B-B14F-4D97-AF65-F5344CB8AC3E}">
        <p14:creationId xmlns:p14="http://schemas.microsoft.com/office/powerpoint/2010/main" val="11482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Perceptron</a:t>
            </a:r>
          </a:p>
        </p:txBody>
      </p:sp>
      <p:sp>
        <p:nvSpPr>
          <p:cNvPr id="48131" name="Oval 2">
            <a:extLst>
              <a:ext uri="{FF2B5EF4-FFF2-40B4-BE49-F238E27FC236}">
                <a16:creationId xmlns:a16="http://schemas.microsoft.com/office/drawing/2014/main" id="{65CBEA25-4ECC-495E-9521-ABABF0C8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52788"/>
            <a:ext cx="1524000" cy="14478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sv-SE" altLang="sv-SE" sz="1800">
              <a:solidFill>
                <a:schemeClr val="bg1"/>
              </a:solidFill>
            </a:endParaRPr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DAF9A5F3-40D8-4BA3-ACC3-87BF5E5C3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252788"/>
            <a:ext cx="10668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0B4D6137-138C-4600-BDBE-116CBB575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393858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61759923-6077-4116-9855-A7680FD0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4613" y="4470401"/>
            <a:ext cx="1219200" cy="6127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6963FB36-9625-48F0-A3A2-B92CF77D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4" y="4167188"/>
            <a:ext cx="1587" cy="533400"/>
          </a:xfrm>
          <a:prstGeom prst="line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72DB5F15-86B1-4418-B599-4481199D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3903664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AA8A51D3-3424-4E64-9290-9CF882F88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214" y="3252788"/>
            <a:ext cx="1587" cy="1447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3E0A0611-554E-484A-8CAB-85A67300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709989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GB" altLang="sv-SE" sz="2400">
                <a:latin typeface="Symbol" panose="05050102010706020507" pitchFamily="18" charset="2"/>
              </a:rPr>
              <a:t></a:t>
            </a:r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D1862F57-6C0F-4D53-9838-7FA36CD8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2989263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B12C269-AB9E-4642-95D3-85A1FAA3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481388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C2344C7A-38D4-4515-947C-807E76D37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4700588"/>
            <a:ext cx="4446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7A3A9F2D-317E-431D-9586-2FFF01AE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3938589"/>
            <a:ext cx="1066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E258C87C-A803-47B7-AF56-451A5C4F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6" y="3675064"/>
            <a:ext cx="1027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8145" name="Text Box 16">
            <a:extLst>
              <a:ext uri="{FF2B5EF4-FFF2-40B4-BE49-F238E27FC236}">
                <a16:creationId xmlns:a16="http://schemas.microsoft.com/office/drawing/2014/main" id="{A537E5EE-E14B-4D9F-B282-75D34B70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270500"/>
            <a:ext cx="153469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weighted</a:t>
            </a:r>
          </a:p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connections</a:t>
            </a:r>
          </a:p>
        </p:txBody>
      </p:sp>
      <p:sp>
        <p:nvSpPr>
          <p:cNvPr id="48146" name="Line 17">
            <a:extLst>
              <a:ext uri="{FF2B5EF4-FFF2-40B4-BE49-F238E27FC236}">
                <a16:creationId xmlns:a16="http://schemas.microsoft.com/office/drawing/2014/main" id="{3ADD8F05-5B86-4AAB-81D8-42FFA8A93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6" y="2719388"/>
            <a:ext cx="1146175" cy="10668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9" name="Text Box 20">
            <a:extLst>
              <a:ext uri="{FF2B5EF4-FFF2-40B4-BE49-F238E27FC236}">
                <a16:creationId xmlns:a16="http://schemas.microsoft.com/office/drawing/2014/main" id="{7C799467-2176-4436-969A-E21517A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1" y="2205038"/>
            <a:ext cx="199796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transfer function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96942FFF-C7E1-4FD4-8162-1120625F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706" y="2889038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F8329339-2C3A-4F21-8CDA-A4373EFDF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70005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E218FEC7-6752-4559-8FCD-620A12CD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952" y="4806654"/>
            <a:ext cx="3757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 err="1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 err="1">
                <a:latin typeface="Times New Roman" panose="02020603050405020304" pitchFamily="18" charset="0"/>
              </a:rPr>
              <a:t>j</a:t>
            </a:r>
            <a:endParaRPr lang="en-GB" altLang="sv-SE" sz="2400" i="1" baseline="-25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/>
              <p:nvPr/>
            </p:nvSpPr>
            <p:spPr>
              <a:xfrm>
                <a:off x="8625724" y="2616584"/>
                <a:ext cx="3209533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output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nary>
                          </m:e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≥ 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sv-S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724" y="2616584"/>
                <a:ext cx="3209533" cy="719428"/>
              </a:xfrm>
              <a:prstGeom prst="rect">
                <a:avLst/>
              </a:prstGeom>
              <a:blipFill>
                <a:blip r:embed="rId3"/>
                <a:stretch>
                  <a:fillRect l="-45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60CC1A-ADF5-4814-A4FF-7B64D7E44EC7}"/>
              </a:ext>
            </a:extLst>
          </p:cNvPr>
          <p:cNvCxnSpPr>
            <a:cxnSpLocks/>
          </p:cNvCxnSpPr>
          <p:nvPr/>
        </p:nvCxnSpPr>
        <p:spPr>
          <a:xfrm flipV="1">
            <a:off x="8214102" y="5083176"/>
            <a:ext cx="2681206" cy="10205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/>
              <p:nvPr/>
            </p:nvSpPr>
            <p:spPr>
              <a:xfrm>
                <a:off x="5102738" y="3547071"/>
                <a:ext cx="47282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38" y="3547071"/>
                <a:ext cx="47282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Neural Network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1" y="216566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05721" y="489078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970472-B3E5-484E-84FA-B7345D8957D6}"/>
              </a:ext>
            </a:extLst>
          </p:cNvPr>
          <p:cNvSpPr/>
          <p:nvPr/>
        </p:nvSpPr>
        <p:spPr>
          <a:xfrm>
            <a:off x="4507423" y="166612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5A8FE9-8D69-4E25-86DC-3D730D5E90CB}"/>
              </a:ext>
            </a:extLst>
          </p:cNvPr>
          <p:cNvSpPr/>
          <p:nvPr/>
        </p:nvSpPr>
        <p:spPr>
          <a:xfrm>
            <a:off x="4507423" y="5651032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96A33-5D55-4B3D-BC58-413B165D3327}"/>
              </a:ext>
            </a:extLst>
          </p:cNvPr>
          <p:cNvCxnSpPr>
            <a:cxnSpLocks/>
            <a:stCxn id="2" idx="6"/>
            <a:endCxn id="29" idx="2"/>
          </p:cNvCxnSpPr>
          <p:nvPr/>
        </p:nvCxnSpPr>
        <p:spPr>
          <a:xfrm flipV="1">
            <a:off x="1365138" y="2030338"/>
            <a:ext cx="3142285" cy="4995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8" y="2529878"/>
            <a:ext cx="3142285" cy="499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8" y="2529878"/>
            <a:ext cx="3142285" cy="1492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8" y="2529878"/>
            <a:ext cx="3142285" cy="2491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9E84B-A764-474E-BEC8-2629C691A3F9}"/>
              </a:ext>
            </a:extLst>
          </p:cNvPr>
          <p:cNvCxnSpPr>
            <a:cxnSpLocks/>
            <a:stCxn id="2" idx="6"/>
            <a:endCxn id="33" idx="2"/>
          </p:cNvCxnSpPr>
          <p:nvPr/>
        </p:nvCxnSpPr>
        <p:spPr>
          <a:xfrm>
            <a:off x="1365138" y="2529878"/>
            <a:ext cx="3142285" cy="3485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E0C1DA-BF39-4464-8CF9-9FA4F2D6C65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1388385" y="3892436"/>
            <a:ext cx="3119038" cy="21228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61D9C-1C6A-4EBD-813A-3E1D1BC6226F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1388385" y="2030338"/>
            <a:ext cx="3119038" cy="1862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59ADA-D907-47D0-BA86-A23579134357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1365138" y="2030338"/>
            <a:ext cx="3142285" cy="32246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365138" y="3029148"/>
            <a:ext cx="3142285" cy="2225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365138" y="4022790"/>
            <a:ext cx="3142285" cy="12322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65138" y="5021600"/>
            <a:ext cx="3142285" cy="2333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38DD7-0181-48A0-88C8-E4A3DC9D5D7B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1365138" y="5254995"/>
            <a:ext cx="3142285" cy="7602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4E56F4-BD1D-4A44-8DCF-61804FB9334C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>
            <a:off x="5266840" y="2030338"/>
            <a:ext cx="2935549" cy="11957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03160F-2E41-4302-B595-52A3AEF1FB68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5266840" y="3226092"/>
            <a:ext cx="2935549" cy="2789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9D0976-F679-431D-BAA3-06F4B2C4E84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5266840" y="2030338"/>
            <a:ext cx="2912302" cy="25583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686117C-A257-4BEF-A780-B4ABE1D1FEFC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5266840" y="4588651"/>
            <a:ext cx="2912302" cy="14265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349163" y="630399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/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/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AF5DE7-5864-47A9-955B-23B248006E4B}"/>
              </a:ext>
            </a:extLst>
          </p:cNvPr>
          <p:cNvGrpSpPr/>
          <p:nvPr/>
        </p:nvGrpSpPr>
        <p:grpSpPr>
          <a:xfrm>
            <a:off x="9195169" y="3565127"/>
            <a:ext cx="2206399" cy="1183452"/>
            <a:chOff x="9195169" y="3565127"/>
            <a:chExt cx="2206399" cy="1183452"/>
          </a:xfrm>
        </p:grpSpPr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8BD43217-07FC-46F7-8FFF-1AED599E6248}"/>
                </a:ext>
              </a:extLst>
            </p:cNvPr>
            <p:cNvSpPr/>
            <p:nvPr/>
          </p:nvSpPr>
          <p:spPr>
            <a:xfrm rot="17485821">
              <a:off x="10261164" y="3834179"/>
              <a:ext cx="914400" cy="914400"/>
            </a:xfrm>
            <a:prstGeom prst="arc">
              <a:avLst>
                <a:gd name="adj1" fmla="val 16200000"/>
                <a:gd name="adj2" fmla="val 204042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645BC928-0B56-48B6-A03A-1442639A263E}"/>
                </a:ext>
              </a:extLst>
            </p:cNvPr>
            <p:cNvSpPr/>
            <p:nvPr/>
          </p:nvSpPr>
          <p:spPr>
            <a:xfrm rot="6147268">
              <a:off x="9390157" y="3565127"/>
              <a:ext cx="914400" cy="914400"/>
            </a:xfrm>
            <a:prstGeom prst="arc">
              <a:avLst>
                <a:gd name="adj1" fmla="val 16200000"/>
                <a:gd name="adj2" fmla="val 208590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8F6D2BB-33FD-4E33-9DCA-215CF6A0B48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69" y="4479550"/>
              <a:ext cx="6541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EACB8A8-26FA-42C8-9F6C-C219CA4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531" y="3832825"/>
              <a:ext cx="674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96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1143000"/>
          </a:xfrm>
        </p:spPr>
        <p:txBody>
          <a:bodyPr>
            <a:normAutofit/>
          </a:bodyPr>
          <a:lstStyle/>
          <a:p>
            <a:r>
              <a:rPr lang="sv-SE" dirty="0"/>
              <a:t>Training the network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1772815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Split data into train and test</a:t>
            </a:r>
          </a:p>
          <a:p>
            <a:r>
              <a:rPr lang="en-GB" sz="2200" dirty="0"/>
              <a:t>Define a function to measure how good/bad our function is</a:t>
            </a:r>
          </a:p>
          <a:p>
            <a:endParaRPr lang="en-GB" sz="2200" dirty="0"/>
          </a:p>
          <a:p>
            <a:pPr marL="0" indent="0">
              <a:buNone/>
            </a:pPr>
            <a:br>
              <a:rPr lang="en-GB" sz="2200" dirty="0"/>
            </a:b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Find weights and biases that minimises the cost for the problem</a:t>
            </a:r>
          </a:p>
          <a:p>
            <a:r>
              <a:rPr lang="en-GB" sz="2200" dirty="0"/>
              <a:t>Obviously a very hard problem to solve. Numerical methods needed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/>
              <p:nvPr/>
            </p:nvSpPr>
            <p:spPr>
              <a:xfrm>
                <a:off x="3812918" y="3462950"/>
                <a:ext cx="29320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0, 1, 0, 0 </m:t>
                          </m:r>
                        </m:e>
                      </m:d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)=[0.1, 0.7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0.05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.15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sv-SE" dirty="0"/>
              </a:p>
              <a:p>
                <a:pPr/>
                <a:endParaRPr lang="sv-SE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18" y="3462950"/>
                <a:ext cx="293208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7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C91F45-3725-47F9-BDF8-699BD793F3F9}"/>
              </a:ext>
            </a:extLst>
          </p:cNvPr>
          <p:cNvSpPr/>
          <p:nvPr/>
        </p:nvSpPr>
        <p:spPr>
          <a:xfrm>
            <a:off x="-2" y="-886265"/>
            <a:ext cx="12871940" cy="246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AI</a:t>
            </a:r>
          </a:p>
        </p:txBody>
      </p:sp>
      <p:pic>
        <p:nvPicPr>
          <p:cNvPr id="9" name="Picture 2" descr="https://upload.wikimedia.org/wikipedia/commons/f/f0/800px_1973_377_Citroen_DS19_automatically_guided_motor_car.jpg">
            <a:extLst>
              <a:ext uri="{FF2B5EF4-FFF2-40B4-BE49-F238E27FC236}">
                <a16:creationId xmlns:a16="http://schemas.microsoft.com/office/drawing/2014/main" id="{D949442D-6209-45C3-9ED0-05565E7A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r="13382" b="-1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67DD3CDC-4E95-4D47-88C8-41D4944C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r="2929" b="2"/>
          <a:stretch/>
        </p:blipFill>
        <p:spPr>
          <a:xfrm>
            <a:off x="6122522" y="10"/>
            <a:ext cx="3008376" cy="426109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AA30F4-907C-4EF0-A0B8-ADBDFCE52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9" r="28882" b="-1"/>
          <a:stretch/>
        </p:blipFill>
        <p:spPr>
          <a:xfrm>
            <a:off x="9183624" y="10"/>
            <a:ext cx="3008376" cy="426109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File:Iphone X.png">
            <a:extLst>
              <a:ext uri="{FF2B5EF4-FFF2-40B4-BE49-F238E27FC236}">
                <a16:creationId xmlns:a16="http://schemas.microsoft.com/office/drawing/2014/main" id="{B533085F-6182-4466-A268-C4CCD81C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r="10077"/>
          <a:stretch/>
        </p:blipFill>
        <p:spPr bwMode="auto">
          <a:xfrm>
            <a:off x="3021512" y="-62720"/>
            <a:ext cx="3101010" cy="43048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4508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10084342" cy="1143000"/>
          </a:xfrm>
        </p:spPr>
        <p:txBody>
          <a:bodyPr>
            <a:noAutofit/>
          </a:bodyPr>
          <a:lstStyle/>
          <a:p>
            <a:r>
              <a:rPr lang="sv-SE" dirty="0"/>
              <a:t>Minimizing Cost with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Neural Nets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75624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sv-SE" altLang="sv-SE" dirty="0"/>
              <a:t>Artificial Neural Nets</a:t>
            </a:r>
          </a:p>
          <a:p>
            <a:pPr lvl="1"/>
            <a:r>
              <a:rPr lang="sv-SE" altLang="sv-SE" dirty="0"/>
              <a:t>All nodes connected to all nodes in next layer</a:t>
            </a:r>
          </a:p>
          <a:p>
            <a:pPr eaLnBrk="1" hangingPunct="1"/>
            <a:r>
              <a:rPr lang="sv-SE" altLang="sv-SE" dirty="0"/>
              <a:t>Recurrent Neural Nets</a:t>
            </a:r>
          </a:p>
          <a:p>
            <a:pPr lvl="1"/>
            <a:r>
              <a:rPr lang="sv-SE" altLang="sv-SE" dirty="0"/>
              <a:t>With stream of data</a:t>
            </a:r>
          </a:p>
          <a:p>
            <a:pPr lvl="1"/>
            <a:r>
              <a:rPr lang="sv-SE" altLang="sv-SE" dirty="0"/>
              <a:t>Voice detection</a:t>
            </a:r>
          </a:p>
          <a:p>
            <a:pPr lvl="1"/>
            <a:r>
              <a:rPr lang="sv-SE" altLang="sv-SE" dirty="0"/>
              <a:t>Prediction of maintanence</a:t>
            </a:r>
          </a:p>
          <a:p>
            <a:r>
              <a:rPr lang="sv-SE" altLang="sv-SE" dirty="0"/>
              <a:t>Convolutional Neural Nets</a:t>
            </a:r>
          </a:p>
          <a:p>
            <a:pPr lvl="1"/>
            <a:r>
              <a:rPr lang="sv-SE" altLang="sv-SE" dirty="0"/>
              <a:t>Images</a:t>
            </a:r>
          </a:p>
          <a:p>
            <a:pPr lvl="1"/>
            <a:endParaRPr lang="sv-SE" altLang="sv-SE" dirty="0"/>
          </a:p>
          <a:p>
            <a:r>
              <a:rPr lang="sv-SE" altLang="sv-SE" dirty="0"/>
              <a:t>GANS</a:t>
            </a:r>
          </a:p>
          <a:p>
            <a:pPr lvl="1"/>
            <a:r>
              <a:rPr lang="sv-SE" altLang="sv-SE" dirty="0"/>
              <a:t>Two competing neural nets</a:t>
            </a:r>
          </a:p>
          <a:p>
            <a:pPr marL="457200" lvl="1" indent="0">
              <a:buNone/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54428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Importance of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73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5A4401A1-D06E-4085-99EA-D930A7977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From raw data to features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B9B9521A-0FBF-42B6-B243-7585ACFD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data must often be: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Cleaned, for example to detect periods of time where the sensor was not working properly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Sampled, for example particular frames selected from a video</a:t>
            </a:r>
          </a:p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must then extract features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For example if we want to tell whether there is a traffic sign in a picture, we want to extract information which is relevant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looking for bright colours and geometrical shapes is clearly relevant 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whether the picture is light or dark is not relevant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It is at this stage that </a:t>
            </a:r>
            <a:r>
              <a:rPr lang="en-GB" altLang="sv-SE" i="1"/>
              <a:t>information reduction</a:t>
            </a:r>
            <a:r>
              <a:rPr lang="en-GB" altLang="sv-SE"/>
              <a:t> happens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Sensors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are not going to look at sensors and hardware signal processing in this course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assume that data has been collected using a camera, microphone or some other apparatus and that analogue information has been digitised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A raw data set from a sensor is often very large and noisy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 for data scientists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995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Why python 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Simple to learn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Similar syntax to </a:t>
            </a:r>
            <a:r>
              <a:rPr lang="en-GB" altLang="sv-SE" dirty="0" err="1"/>
              <a:t>Matlab</a:t>
            </a:r>
            <a:r>
              <a:rPr lang="en-GB" altLang="sv-SE" dirty="0"/>
              <a:t> making switch simple for people used to scientific computing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Well developed libraries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7078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How python 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Developed with readability in focus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Indentation important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Non declarative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Object oriented, functional or </a:t>
            </a:r>
            <a:r>
              <a:rPr lang="en-GB" altLang="sv-SE" dirty="0" err="1"/>
              <a:t>precedural</a:t>
            </a:r>
            <a:endParaRPr lang="en-GB" altLang="sv-SE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0552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Syntax and naming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# is used for starting a comment line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“““ Multi line comment “““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= 1 # set a to 1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+= 1 # add 1 to a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 = a*a + a**2 # multiply and take the square 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 = [0,2, ]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def </a:t>
            </a:r>
            <a:r>
              <a:rPr lang="en-GB" altLang="sv-SE" dirty="0" err="1"/>
              <a:t>func</a:t>
            </a:r>
            <a:r>
              <a:rPr lang="en-GB" altLang="sv-SE" dirty="0"/>
              <a:t>(</a:t>
            </a:r>
            <a:r>
              <a:rPr lang="en-GB" altLang="sv-SE" dirty="0" err="1"/>
              <a:t>val</a:t>
            </a:r>
            <a:r>
              <a:rPr lang="en-GB" altLang="sv-SE" dirty="0"/>
              <a:t>):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	print(</a:t>
            </a:r>
            <a:r>
              <a:rPr lang="en-GB" altLang="sv-SE" dirty="0" err="1"/>
              <a:t>val</a:t>
            </a:r>
            <a:r>
              <a:rPr lang="en-GB" altLang="sv-SE" dirty="0"/>
              <a:t>)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func</a:t>
            </a:r>
            <a:r>
              <a:rPr lang="en-GB" altLang="sv-SE" dirty="0"/>
              <a:t>(9)</a:t>
            </a:r>
          </a:p>
        </p:txBody>
      </p:sp>
    </p:spTree>
    <p:extLst>
      <p:ext uri="{BB962C8B-B14F-4D97-AF65-F5344CB8AC3E}">
        <p14:creationId xmlns:p14="http://schemas.microsoft.com/office/powerpoint/2010/main" val="1066468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0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9C36C-BB8B-490E-8DF4-1310D2A3F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368" y="1032320"/>
            <a:ext cx="5001370" cy="510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RUNSWift AIBOS.jpg">
            <a:extLst>
              <a:ext uri="{FF2B5EF4-FFF2-40B4-BE49-F238E27FC236}">
                <a16:creationId xmlns:a16="http://schemas.microsoft.com/office/drawing/2014/main" id="{0E521E7B-C9DA-4C72-AD93-965FCCDD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1690688"/>
            <a:ext cx="4762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31845"/>
            <a:ext cx="10972800" cy="6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59AF-B806-47B9-9FF2-0EAD0FBE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Some history might help us to understand the changes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263801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Industrial revolution	</a:t>
            </a:r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03440D2D-D0B4-4EBF-A620-1DF28ADB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25261" b="2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">
            <a:extLst>
              <a:ext uri="{FF2B5EF4-FFF2-40B4-BE49-F238E27FC236}">
                <a16:creationId xmlns:a16="http://schemas.microsoft.com/office/drawing/2014/main" id="{19887954-E2B2-41F2-9480-AAB0A56BF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r="17136" b="1"/>
          <a:stretch/>
        </p:blipFill>
        <p:spPr bwMode="auto">
          <a:xfrm>
            <a:off x="3061261" y="10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B2F5D3A2-9EC1-42E5-B070-FF7B11ED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27731" b="-2"/>
          <a:stretch/>
        </p:blipFill>
        <p:spPr bwMode="auto">
          <a:xfrm>
            <a:off x="6122522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8" name="Straight Connector 7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Picture">
            <a:extLst>
              <a:ext uri="{FF2B5EF4-FFF2-40B4-BE49-F238E27FC236}">
                <a16:creationId xmlns:a16="http://schemas.microsoft.com/office/drawing/2014/main" id="{F6EFA26B-B207-405F-B205-E12F7B9D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r="19471" b="1"/>
          <a:stretch/>
        </p:blipFill>
        <p:spPr bwMode="auto">
          <a:xfrm>
            <a:off x="9183624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9" name="Straight Connector 7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6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011" y="48914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4200" dirty="0"/>
              <a:t>Electrification from an architects perspective</a:t>
            </a:r>
            <a:br>
              <a:rPr lang="en-US" altLang="sv-SE" sz="4200" dirty="0"/>
            </a:br>
            <a:r>
              <a:rPr lang="en-US" altLang="sv-SE" sz="2700" dirty="0"/>
              <a:t>The secondary effects</a:t>
            </a:r>
          </a:p>
        </p:txBody>
      </p:sp>
      <p:pic>
        <p:nvPicPr>
          <p:cNvPr id="4108" name="Picture 12" descr="https://jorntrahus.se/wp-content/uploads/2017/12/Bergsholmen-L-3D.jpg">
            <a:extLst>
              <a:ext uri="{FF2B5EF4-FFF2-40B4-BE49-F238E27FC236}">
                <a16:creationId xmlns:a16="http://schemas.microsoft.com/office/drawing/2014/main" id="{A55FA5BA-675D-46A1-A1C2-46564A61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"/>
          <a:stretch/>
        </p:blipFill>
        <p:spPr bwMode="auto">
          <a:xfrm>
            <a:off x="321734" y="409844"/>
            <a:ext cx="5458816" cy="3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1" name="Straight Connector 1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https://scontent-lht6-1.cdninstagram.com/vp/2672e418b80789a64427bb83cd2de6a8/5D996EA0/t51.2885-15/e35/59853896_126735545183322_6727344627222837732_n.jpg?_nc_ht=scontent-lht6-1.cdninstagram.com&amp;se=8&amp;ig_cache_key=MjA0NDkyNTg3MjQyODk0MDc1Mg%3D%3D.2">
            <a:extLst>
              <a:ext uri="{FF2B5EF4-FFF2-40B4-BE49-F238E27FC236}">
                <a16:creationId xmlns:a16="http://schemas.microsoft.com/office/drawing/2014/main" id="{A4115898-2B37-4467-8302-F99C35B61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9" b="2"/>
          <a:stretch/>
        </p:blipFill>
        <p:spPr bwMode="auto">
          <a:xfrm>
            <a:off x="6411450" y="409546"/>
            <a:ext cx="5458813" cy="38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9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6000" dirty="0"/>
              <a:t>Skyscraper of the future</a:t>
            </a:r>
            <a:endParaRPr lang="en-US" altLang="sv-SE" sz="36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upload.wikimedia.org/wikipedia/commons/thumb/f/fe/Detroit_Photographic_Company_%280645%29.jpg/800px-Detroit_Photographic_Company_%280645%29.jpg">
            <a:extLst>
              <a:ext uri="{FF2B5EF4-FFF2-40B4-BE49-F238E27FC236}">
                <a16:creationId xmlns:a16="http://schemas.microsoft.com/office/drawing/2014/main" id="{476872ED-F32D-44CC-8755-A87EB3DE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r="1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intelligence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94B39FA-EE4C-4114-B495-71207AAC3ED8}"/>
              </a:ext>
            </a:extLst>
          </p:cNvPr>
          <p:cNvSpPr txBox="1">
            <a:spLocks/>
          </p:cNvSpPr>
          <p:nvPr/>
        </p:nvSpPr>
        <p:spPr>
          <a:xfrm>
            <a:off x="407988" y="3428999"/>
            <a:ext cx="5471988" cy="1698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Computers vs Humans</a:t>
            </a:r>
          </a:p>
        </p:txBody>
      </p:sp>
    </p:spTree>
    <p:extLst>
      <p:ext uri="{BB962C8B-B14F-4D97-AF65-F5344CB8AC3E}">
        <p14:creationId xmlns:p14="http://schemas.microsoft.com/office/powerpoint/2010/main" val="173362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698</Words>
  <Application>Microsoft Office PowerPoint</Application>
  <PresentationFormat>Widescreen</PresentationFormat>
  <Paragraphs>158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Cambria Math</vt:lpstr>
      <vt:lpstr>Symbol</vt:lpstr>
      <vt:lpstr>Times New Roman</vt:lpstr>
      <vt:lpstr>Office Theme</vt:lpstr>
      <vt:lpstr>Basic Python and introduction to  neural nets</vt:lpstr>
      <vt:lpstr>Use of AI</vt:lpstr>
      <vt:lpstr>PowerPoint Presentation</vt:lpstr>
      <vt:lpstr>PowerPoint Presentation</vt:lpstr>
      <vt:lpstr>PowerPoint Presentation</vt:lpstr>
      <vt:lpstr>Industrial revolution </vt:lpstr>
      <vt:lpstr>Electrification from an architects perspective The secondary effects</vt:lpstr>
      <vt:lpstr>Skyscraper of the future</vt:lpstr>
      <vt:lpstr>PowerPoint Presentation</vt:lpstr>
      <vt:lpstr>Intelligence  Ability to learn</vt:lpstr>
      <vt:lpstr>Intelligence  Processing information</vt:lpstr>
      <vt:lpstr>For what kinds of task is pattern recognition important?</vt:lpstr>
      <vt:lpstr>Magic of new methods</vt:lpstr>
      <vt:lpstr>From features to information…</vt:lpstr>
      <vt:lpstr>PowerPoint Presentation</vt:lpstr>
      <vt:lpstr>Background</vt:lpstr>
      <vt:lpstr>Perceptron</vt:lpstr>
      <vt:lpstr>Neural Network</vt:lpstr>
      <vt:lpstr>Training the network</vt:lpstr>
      <vt:lpstr>Minimizing Cost with Gradient Descent</vt:lpstr>
      <vt:lpstr>Neural Nets</vt:lpstr>
      <vt:lpstr>PowerPoint Presentation</vt:lpstr>
      <vt:lpstr>From raw data to features</vt:lpstr>
      <vt:lpstr>Sensors</vt:lpstr>
      <vt:lpstr>PowerPoint Presentation</vt:lpstr>
      <vt:lpstr>Why python </vt:lpstr>
      <vt:lpstr>How python </vt:lpstr>
      <vt:lpstr>Syntax and naming</vt:lpstr>
      <vt:lpstr>Lets do some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25</cp:revision>
  <dcterms:created xsi:type="dcterms:W3CDTF">2019-05-28T11:50:19Z</dcterms:created>
  <dcterms:modified xsi:type="dcterms:W3CDTF">2019-06-03T17:19:50Z</dcterms:modified>
</cp:coreProperties>
</file>